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75" r:id="rId16"/>
    <p:sldId id="376" r:id="rId17"/>
    <p:sldId id="378" r:id="rId18"/>
    <p:sldId id="380" r:id="rId19"/>
    <p:sldId id="373" r:id="rId20"/>
    <p:sldId id="335" r:id="rId21"/>
    <p:sldId id="336" r:id="rId22"/>
    <p:sldId id="377" r:id="rId23"/>
    <p:sldId id="338" r:id="rId24"/>
    <p:sldId id="369" r:id="rId25"/>
    <p:sldId id="370" r:id="rId26"/>
    <p:sldId id="366" r:id="rId27"/>
    <p:sldId id="361" r:id="rId28"/>
    <p:sldId id="314" r:id="rId29"/>
    <p:sldId id="317" r:id="rId30"/>
    <p:sldId id="348" r:id="rId31"/>
    <p:sldId id="368" r:id="rId32"/>
    <p:sldId id="358" r:id="rId33"/>
    <p:sldId id="343" r:id="rId34"/>
    <p:sldId id="354" r:id="rId35"/>
    <p:sldId id="346" r:id="rId36"/>
    <p:sldId id="347" r:id="rId37"/>
    <p:sldId id="340" r:id="rId38"/>
    <p:sldId id="35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75"/>
            <p14:sldId id="376"/>
            <p14:sldId id="378"/>
            <p14:sldId id="38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69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68"/>
            <p14:sldId id="358"/>
            <p14:sldId id="343"/>
            <p14:sldId id="354"/>
            <p14:sldId id="346"/>
            <p14:sldId id="347"/>
            <p14:sldId id="340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00A6D6"/>
    <a:srgbClr val="2E8AA2"/>
    <a:srgbClr val="D6320B"/>
    <a:srgbClr val="98DAEC"/>
    <a:srgbClr val="42BBDD"/>
    <a:srgbClr val="D69C0B"/>
    <a:srgbClr val="AE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14" d="100"/>
          <a:sy n="114" d="100"/>
        </p:scale>
        <p:origin x="148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18/08/2020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18/08/2020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48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.png"/><Relationship Id="rId2" Type="http://schemas.openxmlformats.org/officeDocument/2006/relationships/image" Target="../media/image710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.png"/><Relationship Id="rId5" Type="http://schemas.openxmlformats.org/officeDocument/2006/relationships/image" Target="../media/image74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3</a:t>
            </a:r>
            <a:r>
              <a:rPr lang="en-GB" sz="1350" baseline="30000" dirty="0"/>
              <a:t>rd</a:t>
            </a:r>
            <a:r>
              <a:rPr lang="en-GB" sz="1350" dirty="0"/>
              <a:t> of June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the jobs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026726"/>
            <a:ext cx="4537165" cy="3394211"/>
          </a:xfrm>
        </p:spPr>
        <p:txBody>
          <a:bodyPr/>
          <a:lstStyle/>
          <a:p>
            <a:r>
              <a:rPr lang="en-GB" dirty="0"/>
              <a:t>Exploring more states</a:t>
            </a:r>
          </a:p>
          <a:p>
            <a:pPr marL="267891" lvl="1" indent="-133350"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</a:p>
          <a:p>
            <a:r>
              <a:rPr lang="en-GB" dirty="0"/>
              <a:t>Additional checks for candidate jobs</a:t>
            </a:r>
          </a:p>
          <a:p>
            <a:pPr lvl="1"/>
            <a:r>
              <a:rPr lang="en-GB" dirty="0"/>
              <a:t>   cores available</a:t>
            </a:r>
          </a:p>
          <a:p>
            <a:pPr lvl="1"/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/>
            <a:r>
              <a:rPr lang="en-GB" dirty="0"/>
              <a:t>Precedence constraints with multiple cores</a:t>
            </a:r>
          </a:p>
          <a:p>
            <a:r>
              <a:rPr lang="en-GB" dirty="0"/>
              <a:t>Proofs</a:t>
            </a:r>
          </a:p>
          <a:p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>
            <a:cxnSpLocks/>
          </p:cNvCxnSpPr>
          <p:nvPr/>
        </p:nvCxnSpPr>
        <p:spPr>
          <a:xfrm flipH="1">
            <a:off x="7143109" y="3947203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7143109" y="3947203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2C5D4C-95D1-4046-BF5E-259878CB34BA}"/>
              </a:ext>
            </a:extLst>
          </p:cNvPr>
          <p:cNvCxnSpPr>
            <a:cxnSpLocks/>
          </p:cNvCxnSpPr>
          <p:nvPr/>
        </p:nvCxnSpPr>
        <p:spPr>
          <a:xfrm flipH="1">
            <a:off x="7143109" y="229995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BD422A-2AB3-4E1D-A9B4-EFA4DC42F07B}"/>
              </a:ext>
            </a:extLst>
          </p:cNvPr>
          <p:cNvCxnSpPr>
            <a:cxnSpLocks/>
          </p:cNvCxnSpPr>
          <p:nvPr/>
        </p:nvCxnSpPr>
        <p:spPr>
          <a:xfrm>
            <a:off x="7143109" y="229995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09908" y="3330804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08" y="3330804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quare&#10;&#10;Description automatically generated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 descr="A picture containing sitting, photo, table, large&#10;&#10;Description automatically generated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121029" y="1790000"/>
            <a:ext cx="4603909" cy="3655219"/>
            <a:chOff x="3060729" y="2574860"/>
            <a:chExt cx="4603909" cy="365521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060729" y="2574860"/>
              <a:ext cx="4603909" cy="3655219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38545" h="4873625">
                  <a:moveTo>
                    <a:pt x="0" y="6351"/>
                  </a:moveTo>
                  <a:lnTo>
                    <a:pt x="809625" y="0"/>
                  </a:lnTo>
                  <a:lnTo>
                    <a:pt x="1574167" y="3175"/>
                  </a:lnTo>
                  <a:lnTo>
                    <a:pt x="2809876" y="37465"/>
                  </a:lnTo>
                  <a:lnTo>
                    <a:pt x="3494579" y="116503"/>
                  </a:lnTo>
                  <a:lnTo>
                    <a:pt x="4142107" y="241301"/>
                  </a:lnTo>
                  <a:lnTo>
                    <a:pt x="4805854" y="351453"/>
                  </a:lnTo>
                  <a:lnTo>
                    <a:pt x="5478147" y="1497329"/>
                  </a:lnTo>
                  <a:lnTo>
                    <a:pt x="5822316" y="3168016"/>
                  </a:lnTo>
                  <a:cubicBezTo>
                    <a:pt x="5825068" y="3712846"/>
                    <a:pt x="6135793" y="4321175"/>
                    <a:pt x="6138545" y="4866005"/>
                  </a:cubicBezTo>
                  <a:lnTo>
                    <a:pt x="33656" y="4873625"/>
                  </a:lnTo>
                  <a:cubicBezTo>
                    <a:pt x="31963" y="3443817"/>
                    <a:pt x="1693" y="1436159"/>
                    <a:pt x="0" y="635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258619" y="440246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99255" cy="3587353"/>
            <a:chOff x="4530123" y="2574861"/>
            <a:chExt cx="3399255" cy="358735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0393" cy="3587353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0524" h="4783137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12888" y="101599"/>
                  </a:lnTo>
                  <a:lnTo>
                    <a:pt x="2198688" y="238126"/>
                  </a:lnTo>
                  <a:lnTo>
                    <a:pt x="2853011" y="351452"/>
                  </a:lnTo>
                  <a:lnTo>
                    <a:pt x="3521075" y="1492251"/>
                  </a:lnTo>
                  <a:lnTo>
                    <a:pt x="4183063" y="4783137"/>
                  </a:lnTo>
                  <a:cubicBezTo>
                    <a:pt x="4188883" y="3188758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339135">
              <a:off x="6641156" y="289104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AA514E-2881-40C2-B1FC-8B3805190C29}"/>
              </a:ext>
            </a:extLst>
          </p:cNvPr>
          <p:cNvGrpSpPr/>
          <p:nvPr/>
        </p:nvGrpSpPr>
        <p:grpSpPr>
          <a:xfrm>
            <a:off x="6866793" y="3282494"/>
            <a:ext cx="1380088" cy="858409"/>
            <a:chOff x="5806493" y="4067354"/>
            <a:chExt cx="1380088" cy="85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457ACC-DAA9-4ED6-B3D2-5949C698AB44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8C0824-9153-4A2F-BE0D-ECA428908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81" y="4067354"/>
              <a:ext cx="498800" cy="39674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168141"/>
            <a:ext cx="2259978" cy="834406"/>
            <a:chOff x="5933456" y="4192185"/>
            <a:chExt cx="2259978" cy="8344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429" y="4192185"/>
              <a:ext cx="944005" cy="3727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303966" y="959909"/>
            <a:ext cx="1322054" cy="914611"/>
            <a:chOff x="5806493" y="4464098"/>
            <a:chExt cx="1322054" cy="9146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6493" y="4955378"/>
              <a:ext cx="355255" cy="4233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18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17712"/>
            <a:ext cx="5342281" cy="42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3884077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3716845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3846027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379601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379601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677906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677906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820908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820908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35210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35210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38079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38079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653804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653804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40957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40957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355827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355827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826130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826130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345449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345449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1" y="5624514"/>
            <a:ext cx="1672184" cy="273844"/>
          </a:xfrm>
        </p:spPr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3360872"/>
          </a:xfrm>
        </p:spPr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using SURFSara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27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833" y="2981950"/>
            <a:ext cx="3579251" cy="1945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916" y="3211399"/>
            <a:ext cx="3579251" cy="1716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4087904" y="4259356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216959" y="5012391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l</a:t>
            </a:r>
            <a:r>
              <a:rPr lang="en-150" sz="1350"/>
              <a:t>o</a:t>
            </a:r>
            <a:r>
              <a:rPr lang="en-GB" sz="1350" dirty="0"/>
              <a:t>b</a:t>
            </a:r>
            <a:r>
              <a:rPr lang="en-150" sz="1350"/>
              <a:t>a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5546912" y="5012391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132284" y="1814220"/>
            <a:ext cx="1385388" cy="4215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625381" y="3556360"/>
            <a:ext cx="2186393" cy="1270650"/>
            <a:chOff x="3731624" y="3909067"/>
            <a:chExt cx="2915191" cy="16942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3" y="4649159"/>
              <a:ext cx="2612570" cy="954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sz="1350" dirty="0">
                  <a:solidFill>
                    <a:srgbClr val="00B050"/>
                  </a:solidFill>
                </a:rPr>
                <a:t>Fast</a:t>
              </a:r>
            </a:p>
            <a:p>
              <a:pPr marL="257175" indent="-257175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sz="1350" dirty="0">
                  <a:solidFill>
                    <a:srgbClr val="FF0000"/>
                  </a:solidFill>
                </a:rPr>
                <a:t>Pessimist</a:t>
              </a:r>
            </a:p>
            <a:p>
              <a:pPr marL="257175" indent="-257175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sz="1350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625384" y="2198709"/>
            <a:ext cx="2186393" cy="1270752"/>
            <a:chOff x="1088573" y="2701984"/>
            <a:chExt cx="2915191" cy="16943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8" y="3442212"/>
              <a:ext cx="2612570" cy="954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sz="1350" dirty="0">
                  <a:solidFill>
                    <a:srgbClr val="00B050"/>
                  </a:solidFill>
                </a:rPr>
                <a:t>Accurate</a:t>
              </a:r>
            </a:p>
            <a:p>
              <a:pPr marL="257175" indent="-257175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sz="1350" dirty="0">
                  <a:solidFill>
                    <a:srgbClr val="00B050"/>
                  </a:solidFill>
                </a:rPr>
                <a:t>Easy to extend</a:t>
              </a:r>
            </a:p>
            <a:p>
              <a:pPr marL="257175" indent="-257175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sz="1350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>
                  <a:solidFill>
                    <a:srgbClr val="D6320B"/>
                  </a:solidFill>
                </a:rPr>
                <a:t>Exact tests </a:t>
              </a:r>
              <a:r>
                <a:rPr lang="en-GB" sz="1500" dirty="0"/>
                <a:t>in </a:t>
              </a:r>
              <a:r>
                <a:rPr lang="en-GB" sz="1500" dirty="0">
                  <a:solidFill>
                    <a:srgbClr val="D6320B"/>
                  </a:solidFill>
                </a:rPr>
                <a:t>generic formal</a:t>
              </a:r>
              <a:r>
                <a:rPr lang="en-GB" sz="15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4065805" y="2467071"/>
            <a:ext cx="2392146" cy="1072750"/>
            <a:chOff x="4406531" y="1910174"/>
            <a:chExt cx="3189528" cy="143033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/>
                <a:t>Response-time analysis using </a:t>
              </a:r>
              <a:r>
                <a:rPr lang="en-GB" sz="15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200" baseline="30000" dirty="0"/>
                <a:t>[1]</a:t>
              </a:r>
              <a:endParaRPr lang="en-GB" sz="15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10" y="2650402"/>
              <a:ext cx="2612571" cy="690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90000"/>
                </a:lnSpc>
                <a:spcBef>
                  <a:spcPts val="375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sz="1350" dirty="0">
                  <a:solidFill>
                    <a:srgbClr val="00B050"/>
                  </a:solidFill>
                </a:rPr>
                <a:t>Accurate</a:t>
              </a:r>
            </a:p>
            <a:p>
              <a:pPr marL="257175" indent="-257175">
                <a:lnSpc>
                  <a:spcPct val="90000"/>
                </a:lnSpc>
                <a:spcBef>
                  <a:spcPts val="375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sz="1350" dirty="0">
                  <a:solidFill>
                    <a:srgbClr val="00B050"/>
                  </a:solidFill>
                </a:rPr>
                <a:t>Relatively fast</a:t>
              </a:r>
              <a:endParaRPr lang="en-150" sz="13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1667577" y="5542347"/>
            <a:ext cx="26637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aseline="30000" dirty="0">
                <a:solidFill>
                  <a:schemeClr val="bg1"/>
                </a:solidFill>
              </a:rPr>
              <a:t>[1] Nasri et al., 2018 </a:t>
            </a:r>
            <a:endParaRPr lang="en-GB" sz="15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6792690" y="3111223"/>
            <a:ext cx="1887583" cy="1830890"/>
            <a:chOff x="8638907" y="2680027"/>
            <a:chExt cx="2516777" cy="24411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Industrial use cases are typically </a:t>
              </a:r>
              <a:r>
                <a:rPr lang="en-GB" sz="1350" dirty="0">
                  <a:solidFill>
                    <a:srgbClr val="D6320B"/>
                  </a:solidFill>
                </a:rPr>
                <a:t>large</a:t>
              </a:r>
              <a:r>
                <a:rPr lang="en-GB" sz="1350" dirty="0"/>
                <a:t>, </a:t>
              </a:r>
              <a:r>
                <a:rPr lang="en-GB" sz="1350" dirty="0">
                  <a:solidFill>
                    <a:srgbClr val="D6320B"/>
                  </a:solidFill>
                </a:rPr>
                <a:t>complex</a:t>
              </a:r>
              <a:r>
                <a:rPr lang="en-GB" sz="1350" dirty="0"/>
                <a:t> and require </a:t>
              </a:r>
              <a:r>
                <a:rPr lang="en-GB" sz="1350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3304903" y="5523904"/>
            <a:ext cx="2658292" cy="4912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25653" y="3349449"/>
            <a:ext cx="2459630" cy="17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5082779" y="3790198"/>
            <a:ext cx="2200275" cy="59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985838" y="2475805"/>
            <a:ext cx="2200275" cy="428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985838" y="4342420"/>
            <a:ext cx="2200275" cy="428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5082779" y="4723506"/>
            <a:ext cx="2200275" cy="59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5082779" y="1923583"/>
            <a:ext cx="2200275" cy="59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5082779" y="2856891"/>
            <a:ext cx="2200275" cy="59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3186114" y="4090095"/>
            <a:ext cx="1896665" cy="466654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86114" y="4556749"/>
            <a:ext cx="1896665" cy="46665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3186114" y="2223480"/>
            <a:ext cx="1896665" cy="466654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186114" y="2690134"/>
            <a:ext cx="1896665" cy="466654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611698" y="2149492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2318159" y="2149492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4024619" y="2149492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7437541" y="2149492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5759267" y="3380917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412922" y="2472731"/>
            <a:ext cx="611698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706461" y="2472731"/>
            <a:ext cx="611698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7437541" y="4281354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7984922" y="2795968"/>
            <a:ext cx="0" cy="1485386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5745500" y="1876137"/>
            <a:ext cx="1099134" cy="1193272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5119382" y="2135337"/>
            <a:ext cx="626118" cy="337394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5119382" y="2472731"/>
            <a:ext cx="630489" cy="337764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6844634" y="2472731"/>
            <a:ext cx="592907" cy="337764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6840263" y="2135337"/>
            <a:ext cx="597278" cy="337394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4024619" y="3376514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4024619" y="4281355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4572000" y="2795969"/>
            <a:ext cx="1" cy="580545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5119382" y="3699753"/>
            <a:ext cx="639885" cy="4403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5424415" y="3722360"/>
            <a:ext cx="577200" cy="118726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2865540" y="2795969"/>
            <a:ext cx="1159079" cy="180862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6965383" y="2684616"/>
            <a:ext cx="908187" cy="1130893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2865540" y="2795970"/>
            <a:ext cx="1159079" cy="903784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53" y="1892186"/>
            <a:ext cx="4312295" cy="3526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571829" y="1980487"/>
            <a:ext cx="3738741" cy="29525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244578" y="2382062"/>
            <a:ext cx="451344" cy="571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3227187" y="2081980"/>
            <a:ext cx="9374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004971" y="4092794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612124" y="3278982"/>
            <a:ext cx="752458" cy="813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4956214" y="1987631"/>
            <a:ext cx="3669119" cy="29525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1629513" y="5011446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6020887" y="5040479"/>
            <a:ext cx="15397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285728" y="3171938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3851835" y="3171938"/>
            <a:ext cx="16861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54237"/>
            <a:ext cx="3886200" cy="113888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1" y="3154237"/>
            <a:ext cx="3886199" cy="1138886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1" y="3154236"/>
            <a:ext cx="3886199" cy="1138886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139696" y="2324862"/>
            <a:ext cx="14676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139696" y="2324861"/>
            <a:ext cx="14676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29554"/>
            <a:ext cx="3886200" cy="178825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1" y="2829554"/>
            <a:ext cx="3886199" cy="1788251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1" y="2829554"/>
            <a:ext cx="3886199" cy="1788251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1" y="2829554"/>
            <a:ext cx="3886199" cy="1788251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829553"/>
            <a:ext cx="3886200" cy="1778261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830279"/>
            <a:ext cx="3886200" cy="177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41018"/>
            <a:ext cx="3886200" cy="316532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2636044" y="2436019"/>
            <a:ext cx="171450" cy="707231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235994" y="3166288"/>
            <a:ext cx="6715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235994" y="4097815"/>
            <a:ext cx="8715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1685927" y="4297465"/>
            <a:ext cx="500062" cy="419517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25500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2029327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745389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👎Wastes resources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3445</TotalTime>
  <Words>2150</Words>
  <Application>Microsoft Office PowerPoint</Application>
  <PresentationFormat>On-screen Show (4:3)</PresentationFormat>
  <Paragraphs>782</Paragraphs>
  <Slides>38</Slides>
  <Notes>19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SAG analysis changes for gang</vt:lpstr>
      <vt:lpstr>SAG analysis changes for gang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Summary</vt:lpstr>
      <vt:lpstr>Next steps</vt:lpstr>
      <vt:lpstr>Questions?</vt:lpstr>
      <vt:lpstr>SAG analysis changes for gang</vt:lpstr>
      <vt:lpstr>How does SAG work?</vt:lpstr>
      <vt:lpstr>Why gang?</vt:lpstr>
      <vt:lpstr>Scheduling analysis state of the art </vt:lpstr>
      <vt:lpstr>Challenges encountered</vt:lpstr>
      <vt:lpstr>SAG for gang tasks</vt:lpstr>
      <vt:lpstr>Pessimism in precedence constraints</vt:lpstr>
      <vt:lpstr>Results JLFP vs ResG in simulator</vt:lpstr>
      <vt:lpstr>Pessimism in precedence constraints</vt:lpstr>
      <vt:lpstr>Pessimism in cores released</vt:lpstr>
      <vt:lpstr>Primary results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347</cp:revision>
  <dcterms:created xsi:type="dcterms:W3CDTF">2020-05-19T11:12:13Z</dcterms:created>
  <dcterms:modified xsi:type="dcterms:W3CDTF">2020-08-18T17:32:02Z</dcterms:modified>
</cp:coreProperties>
</file>